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9"/>
  </p:notesMasterIdLst>
  <p:sldIdLst>
    <p:sldId id="256" r:id="rId5"/>
    <p:sldId id="462" r:id="rId6"/>
    <p:sldId id="508" r:id="rId7"/>
    <p:sldId id="527" r:id="rId8"/>
    <p:sldId id="509" r:id="rId9"/>
    <p:sldId id="510" r:id="rId10"/>
    <p:sldId id="515" r:id="rId11"/>
    <p:sldId id="514" r:id="rId12"/>
    <p:sldId id="513" r:id="rId13"/>
    <p:sldId id="511" r:id="rId14"/>
    <p:sldId id="512" r:id="rId15"/>
    <p:sldId id="516" r:id="rId16"/>
    <p:sldId id="517" r:id="rId17"/>
    <p:sldId id="518" r:id="rId18"/>
    <p:sldId id="519" r:id="rId19"/>
    <p:sldId id="520" r:id="rId20"/>
    <p:sldId id="521" r:id="rId21"/>
    <p:sldId id="523" r:id="rId22"/>
    <p:sldId id="522" r:id="rId23"/>
    <p:sldId id="525" r:id="rId24"/>
    <p:sldId id="528" r:id="rId25"/>
    <p:sldId id="529" r:id="rId26"/>
    <p:sldId id="526" r:id="rId27"/>
    <p:sldId id="490" r:id="rId28"/>
  </p:sldIdLst>
  <p:sldSz cx="12192000" cy="6858000"/>
  <p:notesSz cx="6858000" cy="9144000"/>
  <p:defaultTextStyle>
    <a:defPPr>
      <a:defRPr lang="en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jark GALL" initials="TG" lastIdx="1" clrIdx="0">
    <p:extLst>
      <p:ext uri="{19B8F6BF-5375-455C-9EA6-DF929625EA0E}">
        <p15:presenceInfo xmlns:p15="http://schemas.microsoft.com/office/powerpoint/2012/main" userId="S::tjark.gall@irt-systemx.fr::b99a7f2d-9111-4d6a-aa43-7babbf3eae3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98D3"/>
    <a:srgbClr val="383838"/>
    <a:srgbClr val="616160"/>
    <a:srgbClr val="027F67"/>
    <a:srgbClr val="FAFAFA"/>
    <a:srgbClr val="E69740"/>
    <a:srgbClr val="D7D8D7"/>
    <a:srgbClr val="85B1BD"/>
    <a:srgbClr val="C82E26"/>
    <a:srgbClr val="AFAF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FD9863-4FA6-4318-33F7-FDA242F3F7B0}" v="66" dt="2024-06-17T06:41:40.64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rek CHOUAKI" userId="S::tarek.chouaki@irt-systemx.fr::069c3daa-bad0-47a4-a522-ae088effd7fd" providerId="AD" clId="Web-{BCFD9863-4FA6-4318-33F7-FDA242F3F7B0}"/>
    <pc:docChg chg="modSld">
      <pc:chgData name="Tarek CHOUAKI" userId="S::tarek.chouaki@irt-systemx.fr::069c3daa-bad0-47a4-a522-ae088effd7fd" providerId="AD" clId="Web-{BCFD9863-4FA6-4318-33F7-FDA242F3F7B0}" dt="2024-06-17T06:41:34.164" v="65" actId="20577"/>
      <pc:docMkLst>
        <pc:docMk/>
      </pc:docMkLst>
      <pc:sldChg chg="modSp">
        <pc:chgData name="Tarek CHOUAKI" userId="S::tarek.chouaki@irt-systemx.fr::069c3daa-bad0-47a4-a522-ae088effd7fd" providerId="AD" clId="Web-{BCFD9863-4FA6-4318-33F7-FDA242F3F7B0}" dt="2024-06-17T06:41:34.164" v="65" actId="20577"/>
        <pc:sldMkLst>
          <pc:docMk/>
          <pc:sldMk cId="1242847169" sldId="526"/>
        </pc:sldMkLst>
        <pc:spChg chg="mod">
          <ac:chgData name="Tarek CHOUAKI" userId="S::tarek.chouaki@irt-systemx.fr::069c3daa-bad0-47a4-a522-ae088effd7fd" providerId="AD" clId="Web-{BCFD9863-4FA6-4318-33F7-FDA242F3F7B0}" dt="2024-06-17T06:40:22.081" v="1" actId="1076"/>
          <ac:spMkLst>
            <pc:docMk/>
            <pc:sldMk cId="1242847169" sldId="526"/>
            <ac:spMk id="6" creationId="{BD212A25-E6CF-4C76-8B72-FF508BD9D7E0}"/>
          </ac:spMkLst>
        </pc:spChg>
        <pc:spChg chg="mod">
          <ac:chgData name="Tarek CHOUAKI" userId="S::tarek.chouaki@irt-systemx.fr::069c3daa-bad0-47a4-a522-ae088effd7fd" providerId="AD" clId="Web-{BCFD9863-4FA6-4318-33F7-FDA242F3F7B0}" dt="2024-06-17T06:41:34.164" v="65" actId="20577"/>
          <ac:spMkLst>
            <pc:docMk/>
            <pc:sldMk cId="1242847169" sldId="526"/>
            <ac:spMk id="7" creationId="{0EA16B92-C7CC-46AD-A0E9-39095D440AC6}"/>
          </ac:spMkLst>
        </pc:spChg>
        <pc:spChg chg="mod">
          <ac:chgData name="Tarek CHOUAKI" userId="S::tarek.chouaki@irt-systemx.fr::069c3daa-bad0-47a4-a522-ae088effd7fd" providerId="AD" clId="Web-{BCFD9863-4FA6-4318-33F7-FDA242F3F7B0}" dt="2024-06-17T06:41:00.474" v="36" actId="14100"/>
          <ac:spMkLst>
            <pc:docMk/>
            <pc:sldMk cId="1242847169" sldId="526"/>
            <ac:spMk id="9" creationId="{14F30031-011B-4ABC-AC3D-F383817B251A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C79C4-F3E3-D24E-885C-858227FDE5FB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C2C71C-B06D-E243-B85E-2A016830EE88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5985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27226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7088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48269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6238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1958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39476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44201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80323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21598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41102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38457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02357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50414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3566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444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12299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0247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84117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2992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88824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982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C2C71C-B06D-E243-B85E-2A016830EE88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680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5225B-A4B4-C149-8161-7D30991E5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5C505E-3D9D-024A-80F8-C41AC6D1F5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67082-F903-F94F-9C24-19D000A3E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F6AF11-E427-4D44-AC13-8E5DD35DC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D8700F-038A-3949-AD0B-C2686D65FB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627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A0535-535E-5F4E-A47C-BFCB98B0D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3DDF2A-76E3-0545-9DA0-1D190BC556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8FF76-A2B4-DC40-A0E6-D690F9FA4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508FD0-8ACE-6B47-8DF1-1936A2D84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AC565-4A0E-294B-8910-D975D6DB6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0356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F82460-BDE1-2E4F-BE6C-910266B48B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620163-7766-D44B-A6B1-983C84C17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22126-CCB5-9E49-80B1-1C40B5F6D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19A49B-B187-6141-9FF2-BE4F31C12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9F8E0-65EC-7745-BAA2-2A6F39BCA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224F9-752A-8541-BC30-0C1524971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DD302-8B0B-504D-89D0-0F07F407B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D5619-28E6-7A46-ADE7-9D3D08378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2B4D8-E83B-D44F-A484-DB040DCAE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C7BAD-709A-0E41-A760-ECD5BD98F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3274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80D71-722F-B945-B586-A8F4169598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6ABBB-68BB-774E-A860-BFC258F680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E1D7-9203-3E4C-9838-B18526A7C0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E18D1C-5310-B746-9266-7DA8AD91E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9C6D8-2BB1-F943-809D-DF1A47746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09562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1FE5-9644-A54D-A3D0-25239A869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15E08C-7F39-2640-A676-00862AD7E6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C988DE-AB91-8C46-A849-3209345142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1A635C-CBB9-2945-A1F6-F3CCCD5CF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9002CD-5133-9241-B3B6-5C9CB8403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BBC686-DFD0-A34D-AE94-4670A3622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8193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47D20-B6B6-EF47-800C-35FA1DB06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10827B-123B-C547-AE52-6B8BE9156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78B392-817B-CF48-9FDB-3590C4DEE1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E96B49-56EE-AC40-975B-C8AE778707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1A2BA9-11B2-BD4F-9468-8F6FF588D4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EA3DC8-566E-6344-B8C4-4073A87CA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65F5E0-DDFD-F346-AA27-A587CB4853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726CE4-A7FC-C549-97DD-C9F401A89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9204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0A7CA-6775-584C-8AB7-39496780E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1897E2-5038-FB4A-AF24-D72FECEDF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D67E05-0E8B-0A4D-8929-97259334B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DD1F10-544C-4D46-A8FE-F239C47CA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397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B9EA20-A28F-604B-B1D1-B1F11D2A8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0C414C-2CD1-3140-9CCC-A3E856DF0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1574A4-A82E-F34E-9EB0-C26B45CD8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7776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23DD4-FF59-A64E-9397-A16A4E254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860D67-9090-2640-BBD9-2C29E4125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9A357D-AE2F-3B45-830D-7A5131D70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E80A6F-0280-1547-9CE7-1E80233828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31FF90-9DEA-C24B-84FD-67A7B357C5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8345C9-1B21-064F-80DB-CB9083F8FA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14088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E67D8-7F75-064A-815D-251DD06A0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E48DBC-AA48-E544-89D1-661A938FD2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D0655-9D33-8B45-A83B-B06286EFD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27F992-6EF9-6745-9D6C-1FA122F2D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008D6-21EC-4140-A274-C38F96AA1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330FCB-1235-FA45-AEE2-ECA124412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73146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1A5109-7342-8C4F-AC2C-7756A72EF2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5AD90-9995-FA49-AE08-A6E2D9775B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26C48-37A7-F74B-89CB-C72BACEBAA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2D00DE-65A4-8E44-830B-948194A8AB12}" type="datetimeFigureOut">
              <a:rPr lang="en-GB" smtClean="0"/>
              <a:t>16/06/2024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897D2-BC2F-C04A-A192-1ED4A78B09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E4639-A360-B94C-9CD8-3FA07E13CF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AD1C1-8D43-3445-A7DE-ACF63A11113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019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1512D-6D4D-8749-8CC6-989F148B1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887" y="1702563"/>
            <a:ext cx="11672047" cy="2031908"/>
          </a:xfrm>
        </p:spPr>
        <p:txBody>
          <a:bodyPr>
            <a:noAutofit/>
          </a:bodyPr>
          <a:lstStyle/>
          <a:p>
            <a:r>
              <a:rPr lang="en-GB" sz="1600" dirty="0" err="1">
                <a:latin typeface="Open Sans Condensed Light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MATSim</a:t>
            </a:r>
            <a:r>
              <a:rPr lang="en-GB" sz="1600" dirty="0">
                <a:latin typeface="Open Sans Condensed Light"/>
                <a:ea typeface="Open Sans Condensed Light" panose="020B0306030504020204" pitchFamily="34" charset="0"/>
                <a:cs typeface="Open Sans Condensed Light" panose="020B0306030504020204" pitchFamily="34" charset="0"/>
              </a:rPr>
              <a:t> User Meeting 17 June 2024</a:t>
            </a:r>
            <a:br>
              <a:rPr lang="en-GB" sz="2400" dirty="0">
                <a:latin typeface="Open Sans Condensed Light" panose="020B0306030504020204" pitchFamily="34" charset="0"/>
                <a:ea typeface="Open Sans Condensed Light" panose="020B0306030504020204" pitchFamily="34" charset="0"/>
                <a:cs typeface="Open Sans Condensed Light" panose="020B0306030504020204" pitchFamily="34" charset="0"/>
              </a:rPr>
            </a:br>
            <a:r>
              <a:rPr lang="en-GB" sz="5400" dirty="0">
                <a:latin typeface="Bebas Neue"/>
              </a:rPr>
              <a:t> </a:t>
            </a:r>
            <a:r>
              <a:rPr lang="en-US" sz="4800" dirty="0">
                <a:latin typeface="Bebas Neue"/>
              </a:rPr>
              <a:t>The Feeder DRT extension: enabling simulation of intermodal mod systems</a:t>
            </a:r>
            <a:endParaRPr lang="en-GB" sz="3600" dirty="0">
              <a:latin typeface="Bebas Neue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14646ED-5F3A-214C-9332-3DFA72A9EE06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1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678A31A0-7599-D24A-855F-A63D25615171}"/>
              </a:ext>
            </a:extLst>
          </p:cNvPr>
          <p:cNvSpPr txBox="1">
            <a:spLocks/>
          </p:cNvSpPr>
          <p:nvPr/>
        </p:nvSpPr>
        <p:spPr>
          <a:xfrm>
            <a:off x="1029500" y="3823486"/>
            <a:ext cx="10098819" cy="133195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b="1" dirty="0">
                <a:solidFill>
                  <a:srgbClr val="38383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Tarek CHOUAKI | tarek.chouaki@irt-systemx.fr</a:t>
            </a:r>
          </a:p>
          <a:p>
            <a:r>
              <a:rPr lang="en-GB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Researcher @ IRT </a:t>
            </a:r>
            <a:r>
              <a:rPr lang="en-GB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SystemX</a:t>
            </a:r>
            <a:endParaRPr lang="en-GB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sz="1600" b="1" dirty="0">
                <a:solidFill>
                  <a:srgbClr val="38383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Sebastian HORL | sebastian.horl@irt-systemx.fr</a:t>
            </a:r>
          </a:p>
          <a:p>
            <a:r>
              <a:rPr lang="en-GB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Researcher @ IRT </a:t>
            </a:r>
            <a:r>
              <a:rPr lang="en-GB" sz="12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SystemX</a:t>
            </a:r>
            <a:endParaRPr lang="en-GB" sz="1200" dirty="0">
              <a:solidFill>
                <a:srgbClr val="38383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sz="1200" dirty="0">
              <a:solidFill>
                <a:srgbClr val="383838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A2401D4-4245-4CE0-89DF-FC2AB897E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24706"/>
            <a:ext cx="2429987" cy="121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1745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Routing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8"/>
            <a:ext cx="7927382" cy="4389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</a:t>
            </a:r>
            <a:r>
              <a:rPr lang="en-US" sz="2400" dirty="0" err="1">
                <a:latin typeface="IBM Plex Sans"/>
              </a:rPr>
              <a:t>FeederDrtRouting</a:t>
            </a:r>
            <a:r>
              <a:rPr lang="en-US" sz="2400" dirty="0">
                <a:latin typeface="IBM Plex Sans"/>
              </a:rPr>
              <a:t> module operates in the following steps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Relying on the </a:t>
            </a:r>
            <a:r>
              <a:rPr lang="en-US" sz="2000" dirty="0" err="1">
                <a:latin typeface="IBM Plex Sans"/>
              </a:rPr>
              <a:t>AccessEgressStopSelector</a:t>
            </a:r>
            <a:r>
              <a:rPr lang="en-US" sz="2000" dirty="0">
                <a:latin typeface="IBM Plex Sans"/>
              </a:rPr>
              <a:t> to identify up to two stops where the user will switch between DRT and PT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Building the segments by using the respective DRT and PT routers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Handling cases where only of access and egress stops is found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If neither is found, the route computation will fail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We consider that the PT with regular walk access and egress is still available</a:t>
            </a:r>
          </a:p>
          <a:p>
            <a:pPr marL="742950" lvl="1" indent="-285750"/>
            <a:endParaRPr lang="en-US" sz="2000" dirty="0">
              <a:latin typeface="IBM Plex Sans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A3B3917-F8CE-4BDA-B9B6-2578480BB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750" y="167897"/>
            <a:ext cx="3907750" cy="625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0725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11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Routing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8"/>
            <a:ext cx="7927382" cy="4389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</a:t>
            </a:r>
            <a:r>
              <a:rPr lang="en-US" sz="2400" dirty="0" err="1">
                <a:latin typeface="IBM Plex Sans"/>
              </a:rPr>
              <a:t>FeederDrtRouting</a:t>
            </a:r>
            <a:r>
              <a:rPr lang="en-US" sz="2400" dirty="0">
                <a:latin typeface="IBM Plex Sans"/>
              </a:rPr>
              <a:t> module operates in the following steps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Relying on the </a:t>
            </a:r>
            <a:r>
              <a:rPr lang="en-US" sz="2000" dirty="0" err="1">
                <a:latin typeface="IBM Plex Sans"/>
              </a:rPr>
              <a:t>AccessEgressStopSelector</a:t>
            </a:r>
            <a:r>
              <a:rPr lang="en-US" sz="2000" dirty="0">
                <a:latin typeface="IBM Plex Sans"/>
              </a:rPr>
              <a:t> to identify up to two stops where the user will switch between DRT and PT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Building the segments by using the respective DRT and PT routers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Handling cases where only of access and egress stops is found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If neither is found, the route computation will fail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We consider that the PT with regular walk access and egress is still available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Handling cases where the DRT router gives an empty route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Same as above, if both DRT routes are empty, the route computation fails.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A3B3917-F8CE-4BDA-B9B6-2578480BB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750" y="167897"/>
            <a:ext cx="3907750" cy="62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128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12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Access and Egress stop selection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8"/>
            <a:ext cx="7927382" cy="4389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Access and Egress stops selection is hidden behind an interface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Allowing to extend it further with custom selection processes</a:t>
            </a:r>
          </a:p>
          <a:p>
            <a:pPr marL="742950" lvl="1" indent="-285750"/>
            <a:endParaRPr lang="en-US" sz="2000" dirty="0">
              <a:latin typeface="IBM Plex Sans"/>
            </a:endParaRPr>
          </a:p>
          <a:p>
            <a:pPr marL="742950" lvl="1" indent="-285750"/>
            <a:endParaRPr lang="en-US" sz="1800" dirty="0">
              <a:latin typeface="IBM Plex Sans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50AEB55D-460B-4275-AAF5-E750EC3CC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597" y="1259217"/>
            <a:ext cx="3931403" cy="393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495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0AEB55D-460B-4275-AAF5-E750EC3CC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597" y="1259217"/>
            <a:ext cx="3931403" cy="39314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13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Access and Egress stop selection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4" y="1259218"/>
            <a:ext cx="8221849" cy="4389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Access and Egress stops selection is hidden behind an interface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Allowing to extend it further with custom selection processes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Default implementation consists in </a:t>
            </a:r>
            <a:r>
              <a:rPr lang="en-US" sz="2000" dirty="0" err="1">
                <a:latin typeface="IBM Plex Sans"/>
              </a:rPr>
              <a:t>ClosestAccessEgressStopSelector</a:t>
            </a:r>
            <a:r>
              <a:rPr lang="en-US" sz="2000" dirty="0">
                <a:latin typeface="IBM Plex Sans"/>
              </a:rPr>
              <a:t>, it allows to: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Define the transit modes of the stations where intramodality can happen: e.g. rail and tram only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Prevent the user of DRT for access or egress based on the facility at the adjacent border of the trip (origin or destination)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This implementation uses pre-computed </a:t>
            </a:r>
            <a:r>
              <a:rPr lang="en-US" sz="2000" dirty="0" err="1">
                <a:latin typeface="IBM Plex Sans"/>
              </a:rPr>
              <a:t>QuadTree</a:t>
            </a:r>
            <a:r>
              <a:rPr lang="en-US" sz="2000" dirty="0">
                <a:latin typeface="IBM Plex Sans"/>
              </a:rPr>
              <a:t> objects to efficiently find access and egress stops</a:t>
            </a:r>
          </a:p>
          <a:p>
            <a:pPr marL="742950" lvl="1" indent="-285750"/>
            <a:endParaRPr lang="en-US" sz="1800" dirty="0"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13237754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14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Usage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4" y="1259218"/>
            <a:ext cx="8221849" cy="4389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Access and Egress stops selection is hidden behind an interface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Allowing to extend it further with custom selection processes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Default implementation consists in </a:t>
            </a:r>
            <a:r>
              <a:rPr lang="en-US" sz="2000" dirty="0" err="1">
                <a:latin typeface="IBM Plex Sans"/>
              </a:rPr>
              <a:t>ClosestAccessEgressStopSelector</a:t>
            </a:r>
            <a:r>
              <a:rPr lang="en-US" sz="2000" dirty="0">
                <a:latin typeface="IBM Plex Sans"/>
              </a:rPr>
              <a:t>, it allows to:</a:t>
            </a:r>
          </a:p>
          <a:p>
            <a:pPr marL="1200150" lvl="2" indent="-285750"/>
            <a:r>
              <a:rPr lang="en-US" sz="1600" dirty="0">
                <a:latin typeface="IBM Plex Sans"/>
              </a:rPr>
              <a:t>Define the transit modes of the stations where intramodality can happen: e.g. rail and tram only</a:t>
            </a:r>
          </a:p>
          <a:p>
            <a:pPr marL="1200150" lvl="2" indent="-285750"/>
            <a:r>
              <a:rPr lang="en-US" sz="1600" dirty="0">
                <a:latin typeface="IBM Plex Sans"/>
              </a:rPr>
              <a:t>Prevent the user of DRT for access or egress based on the facility at the adjacent border of the trip (origin or destination)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This implementation uses pre-computed </a:t>
            </a:r>
            <a:r>
              <a:rPr lang="en-US" sz="2000" dirty="0" err="1">
                <a:latin typeface="IBM Plex Sans"/>
              </a:rPr>
              <a:t>QuadTree</a:t>
            </a:r>
            <a:r>
              <a:rPr lang="en-US" sz="2000" dirty="0">
                <a:latin typeface="IBM Plex Sans"/>
              </a:rPr>
              <a:t> objects to efficiently find access and egress stops</a:t>
            </a:r>
          </a:p>
          <a:p>
            <a:pPr marL="742950" lvl="1" indent="-285750"/>
            <a:endParaRPr lang="en-US" sz="1800" dirty="0">
              <a:latin typeface="IBM Plex Sans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727A9B18-A998-42FE-A2A2-7C488DC13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937" y="1108129"/>
            <a:ext cx="8933739" cy="5583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416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15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Usage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4" y="1259218"/>
            <a:ext cx="8221849" cy="4335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By configuring the mode choice, it is possible to: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Have two </a:t>
            </a:r>
            <a:r>
              <a:rPr lang="en-US" sz="2000" dirty="0" err="1">
                <a:latin typeface="IBM Plex Sans"/>
              </a:rPr>
              <a:t>feederDrt</a:t>
            </a:r>
            <a:r>
              <a:rPr lang="en-US" sz="2000" dirty="0">
                <a:latin typeface="IBM Plex Sans"/>
              </a:rPr>
              <a:t> systems use the same DRT fleet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Have a DRT fleet used both as a feeder and as a standalone</a:t>
            </a:r>
          </a:p>
          <a:p>
            <a:pPr marL="742950" lvl="1" indent="-285750"/>
            <a:endParaRPr lang="en-US" sz="2000" dirty="0">
              <a:latin typeface="IBM Plex Sans"/>
            </a:endParaRPr>
          </a:p>
          <a:p>
            <a:pPr marL="285750" indent="-285750"/>
            <a:r>
              <a:rPr lang="en-US" sz="2400" dirty="0">
                <a:latin typeface="IBM Plex Sans"/>
              </a:rPr>
              <a:t>This module is currently integrated in the </a:t>
            </a:r>
            <a:r>
              <a:rPr lang="en-US" sz="2400" dirty="0" err="1">
                <a:latin typeface="IBM Plex Sans"/>
              </a:rPr>
              <a:t>Eqasim</a:t>
            </a:r>
            <a:r>
              <a:rPr lang="en-US" sz="2400" dirty="0">
                <a:latin typeface="IBM Plex Sans"/>
              </a:rPr>
              <a:t> framework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Relying on Discrete Choice Models for mode choice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The following example is built on this framework</a:t>
            </a:r>
          </a:p>
        </p:txBody>
      </p:sp>
    </p:spTree>
    <p:extLst>
      <p:ext uri="{BB962C8B-B14F-4D97-AF65-F5344CB8AC3E}">
        <p14:creationId xmlns:p14="http://schemas.microsoft.com/office/powerpoint/2010/main" val="2640127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A simple case study: standalone and feeder </a:t>
            </a:r>
            <a:r>
              <a:rPr lang="en-GB" sz="3200" dirty="0" err="1">
                <a:latin typeface="Bebas Neue" panose="020B0606020202050201" pitchFamily="34" charset="77"/>
              </a:rPr>
              <a:t>drt</a:t>
            </a:r>
            <a:r>
              <a:rPr lang="en-GB" sz="3200" dirty="0">
                <a:latin typeface="Bebas Neue" panose="020B0606020202050201" pitchFamily="34" charset="77"/>
              </a:rPr>
              <a:t> at once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4" y="1259218"/>
            <a:ext cx="8221849" cy="4335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Case study: 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Melun: A peri-urban area in the Paris region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162K travelers per day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Resulting from a realistic synthetic population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For the whole region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Built from open data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Fully reproducible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10% sampling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3376DEA-4EFA-4E12-9E91-163457CA0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1857" y="1689314"/>
            <a:ext cx="4810143" cy="481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8638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17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A simple case study: standalone and feeder </a:t>
            </a:r>
            <a:r>
              <a:rPr lang="en-GB" sz="3200" dirty="0" err="1">
                <a:latin typeface="Bebas Neue" panose="020B0606020202050201" pitchFamily="34" charset="77"/>
              </a:rPr>
              <a:t>drt</a:t>
            </a:r>
            <a:r>
              <a:rPr lang="en-GB" sz="3200" dirty="0">
                <a:latin typeface="Bebas Neue" panose="020B0606020202050201" pitchFamily="34" charset="77"/>
              </a:rPr>
              <a:t> at once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4" y="1259218"/>
            <a:ext cx="8221849" cy="43356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Case study: 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Melun: A peri-urban area in the Paris region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162K travelers per day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Resulting from a realistic synthetic population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For the whole region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Built from open data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Fully reproducible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10% sampling</a:t>
            </a:r>
          </a:p>
          <a:p>
            <a:pPr marL="1200150" lvl="2" indent="-285750"/>
            <a:endParaRPr lang="en-US" sz="1800" dirty="0">
              <a:latin typeface="IBM Plex Sans"/>
            </a:endParaRPr>
          </a:p>
          <a:p>
            <a:pPr marL="742950" lvl="1" indent="-285750"/>
            <a:r>
              <a:rPr lang="en-US" sz="2200" dirty="0">
                <a:latin typeface="IBM Plex Sans"/>
              </a:rPr>
              <a:t>The region-level simulation is “cut” :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Keeping only agents that travel in the area during the day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Introducing some mode-choice related constraints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83376DEA-4EFA-4E12-9E91-163457CA0B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1857" y="1689314"/>
            <a:ext cx="4810143" cy="481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237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18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A simple case study: standalone and feeder </a:t>
            </a:r>
            <a:r>
              <a:rPr lang="en-GB" sz="3200" dirty="0" err="1">
                <a:latin typeface="Bebas Neue" panose="020B0606020202050201" pitchFamily="34" charset="77"/>
              </a:rPr>
              <a:t>drt</a:t>
            </a:r>
            <a:r>
              <a:rPr lang="en-GB" sz="3200" dirty="0">
                <a:latin typeface="Bebas Neue" panose="020B0606020202050201" pitchFamily="34" charset="77"/>
              </a:rPr>
              <a:t> at once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4" y="1259218"/>
            <a:ext cx="8221849" cy="55987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Service definition: 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A Standalone DRT service defined as usual using the DRT module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50 vehicles, door2door…</a:t>
            </a:r>
            <a:endParaRPr lang="en-US" sz="1600" dirty="0">
              <a:latin typeface="IBM Plex Sans"/>
            </a:endParaRPr>
          </a:p>
          <a:p>
            <a:pPr marL="742950" lvl="1" indent="-285750"/>
            <a:r>
              <a:rPr lang="en-US" sz="2000" dirty="0">
                <a:latin typeface="IBM Plex Sans"/>
              </a:rPr>
              <a:t>A </a:t>
            </a:r>
            <a:r>
              <a:rPr lang="en-US" sz="2000" dirty="0" err="1">
                <a:latin typeface="IBM Plex Sans"/>
              </a:rPr>
              <a:t>FeederDrt</a:t>
            </a:r>
            <a:r>
              <a:rPr lang="en-US" sz="2000" dirty="0">
                <a:latin typeface="IBM Plex Sans"/>
              </a:rPr>
              <a:t> module using the same fleet</a:t>
            </a:r>
            <a:r>
              <a:rPr lang="en-US" sz="1600" dirty="0">
                <a:latin typeface="IBM Plex Sans"/>
              </a:rPr>
              <a:t>: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Allowing </a:t>
            </a:r>
            <a:r>
              <a:rPr lang="en-US" sz="1800" dirty="0" err="1">
                <a:latin typeface="IBM Plex Sans"/>
              </a:rPr>
              <a:t>intermodality</a:t>
            </a:r>
            <a:r>
              <a:rPr lang="en-US" sz="1800" dirty="0">
                <a:latin typeface="IBM Plex Sans"/>
              </a:rPr>
              <a:t> only at rail stations</a:t>
            </a:r>
          </a:p>
        </p:txBody>
      </p:sp>
    </p:spTree>
    <p:extLst>
      <p:ext uri="{BB962C8B-B14F-4D97-AF65-F5344CB8AC3E}">
        <p14:creationId xmlns:p14="http://schemas.microsoft.com/office/powerpoint/2010/main" val="6804334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19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A simple case study: standalone and feeder </a:t>
            </a:r>
            <a:r>
              <a:rPr lang="en-GB" sz="3200" dirty="0" err="1">
                <a:latin typeface="Bebas Neue" panose="020B0606020202050201" pitchFamily="34" charset="77"/>
              </a:rPr>
              <a:t>drt</a:t>
            </a:r>
            <a:r>
              <a:rPr lang="en-GB" sz="3200" dirty="0">
                <a:latin typeface="Bebas Neue" panose="020B0606020202050201" pitchFamily="34" charset="77"/>
              </a:rPr>
              <a:t> at once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4" y="1259218"/>
            <a:ext cx="8221849" cy="559878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Service definition: 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A Standalone DRT service defined as usual using the DRT module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50 vehicles, door2door…</a:t>
            </a:r>
            <a:endParaRPr lang="en-US" sz="1600" dirty="0">
              <a:latin typeface="IBM Plex Sans"/>
            </a:endParaRPr>
          </a:p>
          <a:p>
            <a:pPr marL="742950" lvl="1" indent="-285750"/>
            <a:r>
              <a:rPr lang="en-US" sz="2000" dirty="0">
                <a:latin typeface="IBM Plex Sans"/>
              </a:rPr>
              <a:t>A </a:t>
            </a:r>
            <a:r>
              <a:rPr lang="en-US" sz="2000" dirty="0" err="1">
                <a:latin typeface="IBM Plex Sans"/>
              </a:rPr>
              <a:t>FeederDrt</a:t>
            </a:r>
            <a:r>
              <a:rPr lang="en-US" sz="2000" dirty="0">
                <a:latin typeface="IBM Plex Sans"/>
              </a:rPr>
              <a:t> module using the same fleet</a:t>
            </a:r>
            <a:r>
              <a:rPr lang="en-US" sz="1600" dirty="0">
                <a:latin typeface="IBM Plex Sans"/>
              </a:rPr>
              <a:t>: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Allowing </a:t>
            </a:r>
            <a:r>
              <a:rPr lang="en-US" sz="1800" dirty="0" err="1">
                <a:latin typeface="IBM Plex Sans"/>
              </a:rPr>
              <a:t>intermodality</a:t>
            </a:r>
            <a:r>
              <a:rPr lang="en-US" sz="1800" dirty="0">
                <a:latin typeface="IBM Plex Sans"/>
              </a:rPr>
              <a:t> only at rail stations</a:t>
            </a:r>
          </a:p>
          <a:p>
            <a:pPr marL="1200150" lvl="2" indent="-285750"/>
            <a:endParaRPr lang="en-US" sz="1800" dirty="0">
              <a:latin typeface="IBM Plex Sans"/>
            </a:endParaRPr>
          </a:p>
          <a:p>
            <a:pPr marL="285750" indent="-285750"/>
            <a:r>
              <a:rPr lang="en-US" sz="2400" dirty="0">
                <a:latin typeface="IBM Plex Sans"/>
              </a:rPr>
              <a:t>Mode choice consideration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Utility functions for DRT and </a:t>
            </a:r>
            <a:r>
              <a:rPr lang="en-US" sz="2000" dirty="0" err="1">
                <a:latin typeface="IBM Plex Sans"/>
              </a:rPr>
              <a:t>FeederDrt</a:t>
            </a:r>
            <a:r>
              <a:rPr lang="en-US" sz="2000" dirty="0">
                <a:latin typeface="IBM Plex Sans"/>
              </a:rPr>
              <a:t> extend the utility function of PT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The DRT service is free for all users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Trips that enter or leave the area are prevented from changing modes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Except: PT trips can change to </a:t>
            </a:r>
            <a:r>
              <a:rPr lang="en-US" sz="2000" dirty="0" err="1">
                <a:latin typeface="IBM Plex Sans"/>
              </a:rPr>
              <a:t>FeederDrt</a:t>
            </a:r>
            <a:r>
              <a:rPr lang="en-US" sz="2000" dirty="0">
                <a:latin typeface="IBM Plex Sans"/>
              </a:rPr>
              <a:t> trips as long as no DRT leg is inserted at the border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Ensured using the </a:t>
            </a:r>
            <a:r>
              <a:rPr lang="en-US" sz="1800" dirty="0" err="1">
                <a:latin typeface="IBM Plex Sans"/>
              </a:rPr>
              <a:t>skipAccessAndEgressAtFacilities</a:t>
            </a:r>
            <a:r>
              <a:rPr lang="en-US" sz="1800" dirty="0">
                <a:latin typeface="IBM Plex Sans"/>
              </a:rPr>
              <a:t> parameter</a:t>
            </a:r>
          </a:p>
        </p:txBody>
      </p:sp>
    </p:spTree>
    <p:extLst>
      <p:ext uri="{BB962C8B-B14F-4D97-AF65-F5344CB8AC3E}">
        <p14:creationId xmlns:p14="http://schemas.microsoft.com/office/powerpoint/2010/main" val="3694010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3" y="542441"/>
            <a:ext cx="10097145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Introduction: The DRT Module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8"/>
            <a:ext cx="7927382" cy="545154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 err="1">
                <a:latin typeface="IBM Plex Sans"/>
              </a:rPr>
              <a:t>MATSim</a:t>
            </a:r>
            <a:r>
              <a:rPr lang="en-US" sz="2400" dirty="0">
                <a:latin typeface="IBM Plex Sans"/>
              </a:rPr>
              <a:t> supports the simulation of on-demand mobility systems thanks to the DRT module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Vehicle fleet and passenger interaction simulation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Vehicle assignment algorithm supporting ride-sharing with operational constraints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Maximum wait time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Maximum detour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Various algorithms for empty vehicle rebalancing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Many recent developments</a:t>
            </a:r>
          </a:p>
          <a:p>
            <a:pPr marL="1200150" lvl="2" indent="-285750"/>
            <a:r>
              <a:rPr lang="en-US" sz="1800" dirty="0" err="1">
                <a:latin typeface="IBM Plex Sans"/>
              </a:rPr>
              <a:t>Prebooking</a:t>
            </a:r>
            <a:endParaRPr lang="en-US" sz="1800" dirty="0">
              <a:latin typeface="IBM Plex Sans"/>
            </a:endParaRPr>
          </a:p>
          <a:p>
            <a:pPr marL="1200150" lvl="2" indent="-285750"/>
            <a:r>
              <a:rPr lang="en-US" sz="1800" dirty="0">
                <a:latin typeface="IBM Plex Sans"/>
              </a:rPr>
              <a:t>Grouped requests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User specific stop duration</a:t>
            </a:r>
          </a:p>
          <a:p>
            <a:pPr marL="742950" lvl="1" indent="-285750"/>
            <a:r>
              <a:rPr lang="en-US" sz="2000" b="1" dirty="0">
                <a:latin typeface="IBM Plex Sans"/>
              </a:rPr>
              <a:t>Various MoD systems can be configured and simulated independently from each other (</a:t>
            </a:r>
            <a:r>
              <a:rPr lang="en-US" sz="2000" b="1" dirty="0" err="1">
                <a:latin typeface="IBM Plex Sans"/>
              </a:rPr>
              <a:t>multiModeDrt</a:t>
            </a:r>
            <a:r>
              <a:rPr lang="en-US" sz="2000" b="1" dirty="0">
                <a:latin typeface="IBM Plex Sans"/>
              </a:rPr>
              <a:t>)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The fleets, algorithms and operational constraints are proper to each service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EB0D017-33DD-440E-A99A-5E2616916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1197" y="2148817"/>
            <a:ext cx="3817588" cy="2734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53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A simple case study: standalone and feeder </a:t>
            </a:r>
            <a:r>
              <a:rPr lang="en-GB" sz="3200" dirty="0" err="1">
                <a:latin typeface="Bebas Neue" panose="020B0606020202050201" pitchFamily="34" charset="77"/>
              </a:rPr>
              <a:t>drt</a:t>
            </a:r>
            <a:r>
              <a:rPr lang="en-GB" sz="3200" dirty="0">
                <a:latin typeface="Bebas Neue" panose="020B0606020202050201" pitchFamily="34" charset="77"/>
              </a:rPr>
              <a:t> at once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9"/>
            <a:ext cx="5223638" cy="51531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Results: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The demand for both standalone and feeder DRT are well distributed in the area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82F898CB-22B4-4C55-9BD8-ED6E3846E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852" y="1720312"/>
            <a:ext cx="6635146" cy="469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6797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21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A simple case study: standalone and feeder </a:t>
            </a:r>
            <a:r>
              <a:rPr lang="en-GB" sz="3200" dirty="0" err="1">
                <a:latin typeface="Bebas Neue" panose="020B0606020202050201" pitchFamily="34" charset="77"/>
              </a:rPr>
              <a:t>drt</a:t>
            </a:r>
            <a:r>
              <a:rPr lang="en-GB" sz="3200" dirty="0">
                <a:latin typeface="Bebas Neue" panose="020B0606020202050201" pitchFamily="34" charset="77"/>
              </a:rPr>
              <a:t> at once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9"/>
            <a:ext cx="9825924" cy="51531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Results: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The demand for both standalone and feeder DRT are well distributed in the area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PT equipped with feeder DRT represents an interesting alternative to regular PT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Under the simulated cost parameters, standalone DRT outperforms car and PT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CE0A72F-5867-44AF-80FE-2E9246346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642" y="2826648"/>
            <a:ext cx="9675245" cy="403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2393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22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A simple case study: standalone and feeder </a:t>
            </a:r>
            <a:r>
              <a:rPr lang="en-GB" sz="3200" dirty="0" err="1">
                <a:latin typeface="Bebas Neue" panose="020B0606020202050201" pitchFamily="34" charset="77"/>
              </a:rPr>
              <a:t>drt</a:t>
            </a:r>
            <a:r>
              <a:rPr lang="en-GB" sz="3200" dirty="0">
                <a:latin typeface="Bebas Neue" panose="020B0606020202050201" pitchFamily="34" charset="77"/>
              </a:rPr>
              <a:t> at once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9"/>
            <a:ext cx="9825924" cy="515318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Results: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The demand for both standalone and feeder DRT are well distributed in the area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PT equipped with feeder DRT represents an interesting alternative to regular PT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Under the simulated cost parameters, standalone DRT outperforms car and PT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Even if all requests go to the same fleets, rejection rates can be different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C60FC131-8B20-49A9-B5EF-26D4332007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723" y="3519001"/>
            <a:ext cx="5873858" cy="293692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4E0F175-6D55-4E3F-B6F8-6DCE37B77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4088" y="3394089"/>
            <a:ext cx="6417912" cy="320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0594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23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Conclusion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4" y="1259217"/>
            <a:ext cx="11180531" cy="32359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</a:t>
            </a:r>
            <a:r>
              <a:rPr lang="en-US" sz="2400" err="1">
                <a:latin typeface="IBM Plex Sans"/>
              </a:rPr>
              <a:t>FeederDrt</a:t>
            </a:r>
            <a:r>
              <a:rPr lang="en-US" sz="2400" dirty="0">
                <a:latin typeface="IBM Plex Sans"/>
              </a:rPr>
              <a:t> extension allows to easily simulate intermodal MoD systems</a:t>
            </a:r>
          </a:p>
          <a:p>
            <a:pPr marL="285750" indent="-285750"/>
            <a:r>
              <a:rPr lang="en-US" sz="2400" dirty="0">
                <a:latin typeface="IBM Plex Sans"/>
              </a:rPr>
              <a:t>It enables a competition between PT using intermodal DRT and PT not using it at the mode choice level</a:t>
            </a:r>
          </a:p>
          <a:p>
            <a:pPr marL="285750" indent="-285750"/>
            <a:r>
              <a:rPr lang="en-US" sz="2400" dirty="0">
                <a:latin typeface="IBM Plex Sans"/>
              </a:rPr>
              <a:t>The current routing is rather simple yet highly extensible</a:t>
            </a:r>
          </a:p>
          <a:p>
            <a:pPr marL="285750" indent="-285750"/>
            <a:r>
              <a:rPr lang="en-US" sz="2400" dirty="0">
                <a:latin typeface="IBM Plex Sans"/>
              </a:rPr>
              <a:t>The module is currently used in an extensive study on intermodal MoD systems (following presentation by Tatiana </a:t>
            </a:r>
            <a:r>
              <a:rPr lang="en-US" sz="2400" dirty="0" err="1">
                <a:latin typeface="IBM Plex Sans"/>
              </a:rPr>
              <a:t>Seregina</a:t>
            </a:r>
            <a:r>
              <a:rPr lang="en-US" sz="2400" dirty="0">
                <a:latin typeface="IBM Plex Sans"/>
              </a:rPr>
              <a:t>)</a:t>
            </a:r>
          </a:p>
          <a:p>
            <a:pPr marL="285750" indent="-285750"/>
            <a:r>
              <a:rPr lang="en-US" sz="2400" dirty="0">
                <a:latin typeface="IBM Plex Sans"/>
              </a:rPr>
              <a:t>The current code base is generic enough to allow the combination of PT with any other mode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D212A25-E6CF-4C76-8B72-FF508BD9D7E0}"/>
              </a:ext>
            </a:extLst>
          </p:cNvPr>
          <p:cNvSpPr txBox="1">
            <a:spLocks/>
          </p:cNvSpPr>
          <p:nvPr/>
        </p:nvSpPr>
        <p:spPr>
          <a:xfrm>
            <a:off x="333213" y="4493285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Perspectives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0EA16B92-C7CC-46AD-A0E9-39095D440AC6}"/>
              </a:ext>
            </a:extLst>
          </p:cNvPr>
          <p:cNvSpPr txBox="1">
            <a:spLocks/>
          </p:cNvSpPr>
          <p:nvPr/>
        </p:nvSpPr>
        <p:spPr>
          <a:xfrm>
            <a:off x="333213" y="4962721"/>
            <a:ext cx="10081647" cy="189310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Enhance the code documentation</a:t>
            </a:r>
          </a:p>
          <a:p>
            <a:pPr marL="285750" indent="-285750"/>
            <a:r>
              <a:rPr lang="en-US" sz="2400" dirty="0">
                <a:latin typeface="IBM Plex Sans"/>
              </a:rPr>
              <a:t>Submit a PR of the extension to the </a:t>
            </a:r>
            <a:r>
              <a:rPr lang="en-US" sz="2400" dirty="0" err="1">
                <a:latin typeface="IBM Plex Sans"/>
              </a:rPr>
              <a:t>MATSim</a:t>
            </a:r>
            <a:r>
              <a:rPr lang="en-US" sz="2400" dirty="0">
                <a:latin typeface="IBM Plex Sans"/>
              </a:rPr>
              <a:t>-libs</a:t>
            </a:r>
          </a:p>
          <a:p>
            <a:pPr marL="742950" lvl="1" indent="-285750">
              <a:buFont typeface="Courier New" panose="020B0604020202020204" pitchFamily="34" charset="0"/>
              <a:buChar char="o"/>
            </a:pPr>
            <a:r>
              <a:rPr lang="en-US" sz="2000" dirty="0">
                <a:latin typeface="IBM Plex Sans"/>
              </a:rPr>
              <a:t>As an intermodal </a:t>
            </a:r>
            <a:r>
              <a:rPr lang="en-US" sz="2000" dirty="0" err="1">
                <a:latin typeface="IBM Plex Sans"/>
              </a:rPr>
              <a:t>contrib</a:t>
            </a:r>
            <a:r>
              <a:rPr lang="en-US" sz="2000" dirty="0">
                <a:latin typeface="IBM Plex Sans"/>
              </a:rPr>
              <a:t> allowing PT to be chained with any other mode</a:t>
            </a:r>
          </a:p>
          <a:p>
            <a:pPr marL="285750" indent="-285750"/>
            <a:r>
              <a:rPr lang="en-US" sz="2400" dirty="0">
                <a:latin typeface="IBM Plex Sans"/>
              </a:rPr>
              <a:t>Implement more elaborate access egress stop finders</a:t>
            </a:r>
          </a:p>
        </p:txBody>
      </p:sp>
    </p:spTree>
    <p:extLst>
      <p:ext uri="{BB962C8B-B14F-4D97-AF65-F5344CB8AC3E}">
        <p14:creationId xmlns:p14="http://schemas.microsoft.com/office/powerpoint/2010/main" val="12428471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1512D-6D4D-8749-8CC6-989F148B16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2887" y="2458945"/>
            <a:ext cx="11672047" cy="1574337"/>
          </a:xfrm>
        </p:spPr>
        <p:txBody>
          <a:bodyPr>
            <a:noAutofit/>
          </a:bodyPr>
          <a:lstStyle/>
          <a:p>
            <a:r>
              <a:rPr lang="en-GB" sz="6600" dirty="0">
                <a:latin typeface="Bebas Neue"/>
              </a:rPr>
              <a:t>Thank you</a:t>
            </a:r>
            <a:endParaRPr lang="en-GB" sz="4400" dirty="0">
              <a:latin typeface="Bebas Neue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14646ED-5F3A-214C-9332-3DFA72A9EE06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pPr algn="r"/>
              <a:t>24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678A31A0-7599-D24A-855F-A63D25615171}"/>
              </a:ext>
            </a:extLst>
          </p:cNvPr>
          <p:cNvSpPr txBox="1">
            <a:spLocks/>
          </p:cNvSpPr>
          <p:nvPr/>
        </p:nvSpPr>
        <p:spPr>
          <a:xfrm>
            <a:off x="1524000" y="4063996"/>
            <a:ext cx="9144000" cy="11546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1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Tarek CHOUAKI | tarek.chouaki@irt-systemx.fr</a:t>
            </a:r>
            <a:endParaRPr lang="en-GB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en-GB" sz="1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  <a:p>
            <a:endParaRPr lang="en-GB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GB" sz="1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D6EE3BF-BA4B-43A7-8F21-31A70E01C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24706"/>
            <a:ext cx="2429987" cy="121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973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3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Introduction: </a:t>
            </a:r>
            <a:r>
              <a:rPr lang="en-GB" sz="3200" dirty="0" err="1">
                <a:latin typeface="Bebas Neue" panose="020B0606020202050201" pitchFamily="34" charset="77"/>
              </a:rPr>
              <a:t>Intermodality</a:t>
            </a:r>
            <a:r>
              <a:rPr lang="en-GB" sz="3200" dirty="0">
                <a:latin typeface="Bebas Neue" panose="020B0606020202050201" pitchFamily="34" charset="77"/>
              </a:rPr>
              <a:t> in public transport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9"/>
            <a:ext cx="7927382" cy="5240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 err="1">
                <a:latin typeface="IBM Plex Sans"/>
              </a:rPr>
              <a:t>MATSim’s</a:t>
            </a:r>
            <a:r>
              <a:rPr lang="en-US" sz="2400" dirty="0">
                <a:latin typeface="IBM Plex Sans"/>
              </a:rPr>
              <a:t> transit module allows to simulate public transports (PT)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The </a:t>
            </a:r>
            <a:r>
              <a:rPr lang="en-US" sz="2000" dirty="0" err="1">
                <a:latin typeface="IBM Plex Sans"/>
              </a:rPr>
              <a:t>SwissRailRaptor</a:t>
            </a:r>
            <a:r>
              <a:rPr lang="en-US" sz="2000" dirty="0">
                <a:latin typeface="IBM Plex Sans"/>
              </a:rPr>
              <a:t> algorithm is in charge of computing PT routes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Existing functionality allows to configure access and egress modes that are considered by the algorithm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Typically walking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But also DRT</a:t>
            </a:r>
          </a:p>
        </p:txBody>
      </p:sp>
    </p:spTree>
    <p:extLst>
      <p:ext uri="{BB962C8B-B14F-4D97-AF65-F5344CB8AC3E}">
        <p14:creationId xmlns:p14="http://schemas.microsoft.com/office/powerpoint/2010/main" val="123031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3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Introduction: </a:t>
            </a:r>
            <a:r>
              <a:rPr lang="en-GB" sz="3200" dirty="0" err="1">
                <a:latin typeface="Bebas Neue" panose="020B0606020202050201" pitchFamily="34" charset="77"/>
              </a:rPr>
              <a:t>Intermodality</a:t>
            </a:r>
            <a:r>
              <a:rPr lang="en-GB" sz="3200" dirty="0">
                <a:latin typeface="Bebas Neue" panose="020B0606020202050201" pitchFamily="34" charset="77"/>
              </a:rPr>
              <a:t> in public transport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9"/>
            <a:ext cx="7927382" cy="52402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 err="1">
                <a:latin typeface="IBM Plex Sans"/>
              </a:rPr>
              <a:t>MATSim’s</a:t>
            </a:r>
            <a:r>
              <a:rPr lang="en-US" sz="2400" dirty="0">
                <a:latin typeface="IBM Plex Sans"/>
              </a:rPr>
              <a:t> transit module allows to simulate public transports (PT)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The </a:t>
            </a:r>
            <a:r>
              <a:rPr lang="en-US" sz="2000" dirty="0" err="1">
                <a:latin typeface="IBM Plex Sans"/>
              </a:rPr>
              <a:t>SwissRailRaptor</a:t>
            </a:r>
            <a:r>
              <a:rPr lang="en-US" sz="2000" dirty="0">
                <a:latin typeface="IBM Plex Sans"/>
              </a:rPr>
              <a:t> algorithm is in charge of computing PT routes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Existing functionality allows to configure access and egress modes that are considered by the algorithm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Typically walking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But also DRT</a:t>
            </a:r>
          </a:p>
          <a:p>
            <a:pPr marL="285750" indent="-285750"/>
            <a:r>
              <a:rPr lang="en-US" sz="2400" dirty="0">
                <a:latin typeface="IBM Plex Sans"/>
              </a:rPr>
              <a:t>However: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When different access and egress modes are available, the choice of what mode to use happens in the routing level, optimizing travel time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In some cases, we need this choice to happen in the mode choice level (</a:t>
            </a:r>
            <a:r>
              <a:rPr lang="en-US" sz="2000" dirty="0" err="1">
                <a:latin typeface="IBM Plex Sans"/>
              </a:rPr>
              <a:t>replanning</a:t>
            </a:r>
            <a:r>
              <a:rPr lang="en-US" sz="2000" dirty="0">
                <a:latin typeface="IBM Plex Sans"/>
              </a:rPr>
              <a:t>) by considering each access/egress alternative as an independent main mode</a:t>
            </a:r>
          </a:p>
          <a:p>
            <a:pPr marL="742950" lvl="1" indent="-285750"/>
            <a:r>
              <a:rPr lang="en-US" sz="2000" b="1" dirty="0">
                <a:latin typeface="IBM Plex Sans"/>
              </a:rPr>
              <a:t>The contribution at hand makes this relatively easy.</a:t>
            </a:r>
          </a:p>
        </p:txBody>
      </p:sp>
    </p:spTree>
    <p:extLst>
      <p:ext uri="{BB962C8B-B14F-4D97-AF65-F5344CB8AC3E}">
        <p14:creationId xmlns:p14="http://schemas.microsoft.com/office/powerpoint/2010/main" val="3513003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General overview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4" y="1259219"/>
            <a:ext cx="9198243" cy="26773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Inspired by the architecture of the DRT module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A </a:t>
            </a:r>
            <a:r>
              <a:rPr lang="en-US" sz="2000" dirty="0" err="1">
                <a:latin typeface="IBM Plex Sans"/>
              </a:rPr>
              <a:t>multiModeFeederDrt</a:t>
            </a:r>
            <a:r>
              <a:rPr lang="en-US" sz="2000" dirty="0">
                <a:latin typeface="IBM Plex Sans"/>
              </a:rPr>
              <a:t> module allowing to define many </a:t>
            </a:r>
            <a:r>
              <a:rPr lang="en-US" sz="2000" dirty="0" err="1">
                <a:latin typeface="IBM Plex Sans"/>
              </a:rPr>
              <a:t>feederDrt</a:t>
            </a:r>
            <a:r>
              <a:rPr lang="en-US" sz="2000" dirty="0">
                <a:latin typeface="IBM Plex Sans"/>
              </a:rPr>
              <a:t> services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Each </a:t>
            </a:r>
            <a:r>
              <a:rPr lang="en-US" sz="2000" dirty="0" err="1">
                <a:latin typeface="IBM Plex Sans"/>
              </a:rPr>
              <a:t>FeederDrt</a:t>
            </a:r>
            <a:r>
              <a:rPr lang="en-US" sz="2000" dirty="0">
                <a:latin typeface="IBM Plex Sans"/>
              </a:rPr>
              <a:t> module wraps a DRT service defined by a </a:t>
            </a:r>
            <a:r>
              <a:rPr lang="en-US" sz="2000" dirty="0" err="1">
                <a:latin typeface="IBM Plex Sans"/>
              </a:rPr>
              <a:t>Drt</a:t>
            </a:r>
            <a:r>
              <a:rPr lang="en-US" sz="2000" dirty="0">
                <a:latin typeface="IBM Plex Sans"/>
              </a:rPr>
              <a:t> module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A </a:t>
            </a:r>
            <a:r>
              <a:rPr lang="en-US" sz="2000" dirty="0" err="1">
                <a:latin typeface="IBM Plex Sans"/>
              </a:rPr>
              <a:t>FeederDrt</a:t>
            </a:r>
            <a:r>
              <a:rPr lang="en-US" sz="2000" dirty="0">
                <a:latin typeface="IBM Plex Sans"/>
              </a:rPr>
              <a:t> module relies on two main components: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A </a:t>
            </a:r>
            <a:r>
              <a:rPr lang="en-US" sz="1800" dirty="0" err="1">
                <a:latin typeface="IBM Plex Sans"/>
              </a:rPr>
              <a:t>FeederDrtRouting</a:t>
            </a:r>
            <a:r>
              <a:rPr lang="en-US" sz="1800" dirty="0">
                <a:latin typeface="IBM Plex Sans"/>
              </a:rPr>
              <a:t> module</a:t>
            </a:r>
          </a:p>
          <a:p>
            <a:pPr marL="1200150" lvl="2" indent="-285750"/>
            <a:r>
              <a:rPr lang="en-US" sz="1800" dirty="0">
                <a:latin typeface="IBM Plex Sans"/>
              </a:rPr>
              <a:t>An </a:t>
            </a:r>
            <a:r>
              <a:rPr lang="en-US" sz="1800" dirty="0" err="1">
                <a:latin typeface="IBM Plex Sans"/>
              </a:rPr>
              <a:t>AccessEgressStopSelector</a:t>
            </a:r>
            <a:r>
              <a:rPr lang="en-US" sz="1800" dirty="0">
                <a:latin typeface="IBM Plex Sans"/>
              </a:rPr>
              <a:t> (hidden behind an interface)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8F7B411-B810-4981-B594-55B00F68D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4578" y="3859079"/>
            <a:ext cx="9379511" cy="2353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41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6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Routing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8"/>
            <a:ext cx="7927382" cy="4389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</a:t>
            </a:r>
            <a:r>
              <a:rPr lang="en-US" sz="2400" dirty="0" err="1">
                <a:latin typeface="IBM Plex Sans"/>
              </a:rPr>
              <a:t>FeederDrtRouting</a:t>
            </a:r>
            <a:r>
              <a:rPr lang="en-US" sz="2400" dirty="0">
                <a:latin typeface="IBM Plex Sans"/>
              </a:rPr>
              <a:t> module operates in the following steps</a:t>
            </a:r>
            <a:endParaRPr lang="en-US" sz="2000" dirty="0">
              <a:latin typeface="IBM Plex Sans"/>
            </a:endParaRPr>
          </a:p>
        </p:txBody>
      </p:sp>
    </p:spTree>
    <p:extLst>
      <p:ext uri="{BB962C8B-B14F-4D97-AF65-F5344CB8AC3E}">
        <p14:creationId xmlns:p14="http://schemas.microsoft.com/office/powerpoint/2010/main" val="2690883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7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Routing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8"/>
            <a:ext cx="7927382" cy="4389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</a:t>
            </a:r>
            <a:r>
              <a:rPr lang="en-US" sz="2400" dirty="0" err="1">
                <a:latin typeface="IBM Plex Sans"/>
              </a:rPr>
              <a:t>FeederDrtRouting</a:t>
            </a:r>
            <a:r>
              <a:rPr lang="en-US" sz="2400" dirty="0">
                <a:latin typeface="IBM Plex Sans"/>
              </a:rPr>
              <a:t> module operates in the following steps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Relying on the </a:t>
            </a:r>
            <a:r>
              <a:rPr lang="en-US" sz="2000" dirty="0" err="1">
                <a:latin typeface="IBM Plex Sans"/>
              </a:rPr>
              <a:t>AccessEgressStopSelector</a:t>
            </a:r>
            <a:r>
              <a:rPr lang="en-US" sz="2000" dirty="0">
                <a:latin typeface="IBM Plex Sans"/>
              </a:rPr>
              <a:t> to identify up to two stops where the user will switch between DRT and PT</a:t>
            </a:r>
          </a:p>
        </p:txBody>
      </p:sp>
    </p:spTree>
    <p:extLst>
      <p:ext uri="{BB962C8B-B14F-4D97-AF65-F5344CB8AC3E}">
        <p14:creationId xmlns:p14="http://schemas.microsoft.com/office/powerpoint/2010/main" val="2240222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8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Routing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8"/>
            <a:ext cx="7927382" cy="4389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</a:t>
            </a:r>
            <a:r>
              <a:rPr lang="en-US" sz="2400" dirty="0" err="1">
                <a:latin typeface="IBM Plex Sans"/>
              </a:rPr>
              <a:t>FeederDrtRouting</a:t>
            </a:r>
            <a:r>
              <a:rPr lang="en-US" sz="2400" dirty="0">
                <a:latin typeface="IBM Plex Sans"/>
              </a:rPr>
              <a:t> module operates in the following steps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Relying on the </a:t>
            </a:r>
            <a:r>
              <a:rPr lang="en-US" sz="2000" dirty="0" err="1">
                <a:latin typeface="IBM Plex Sans"/>
              </a:rPr>
              <a:t>AccessEgressStopSelector</a:t>
            </a:r>
            <a:r>
              <a:rPr lang="en-US" sz="2000" dirty="0">
                <a:latin typeface="IBM Plex Sans"/>
              </a:rPr>
              <a:t> to identify up to two stops where the user will switch between DRT and PT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Building the segments by using the respective DRT and PT routers</a:t>
            </a:r>
          </a:p>
        </p:txBody>
      </p:sp>
    </p:spTree>
    <p:extLst>
      <p:ext uri="{BB962C8B-B14F-4D97-AF65-F5344CB8AC3E}">
        <p14:creationId xmlns:p14="http://schemas.microsoft.com/office/powerpoint/2010/main" val="3843426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C9C496B-F4D4-DB49-A129-35BD54C038FF}"/>
              </a:ext>
            </a:extLst>
          </p:cNvPr>
          <p:cNvSpPr txBox="1"/>
          <p:nvPr/>
        </p:nvSpPr>
        <p:spPr>
          <a:xfrm>
            <a:off x="8446980" y="6499457"/>
            <a:ext cx="36147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5C151E8-126F-164B-B21C-E6FFBCD34328}" type="datetime3">
              <a:rPr lang="fr-FR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16.06.24</a:t>
            </a:fld>
            <a:r>
              <a:rPr lang="fr-FR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| </a:t>
            </a:r>
            <a:r>
              <a:rPr lang="en-GB" sz="120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Slide </a:t>
            </a:r>
            <a:fld id="{AD40F901-C2AD-0642-86E6-7B47DA0B9949}" type="slidenum">
              <a:rPr lang="en-GB" sz="1200" smtClean="0">
                <a:solidFill>
                  <a:srgbClr val="AFAFA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9</a:t>
            </a:fld>
            <a:endParaRPr lang="en-GB" sz="1200">
              <a:solidFill>
                <a:srgbClr val="AFAFAF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E3E7E7F-DBDE-4A62-8CD0-4730C690B05F}"/>
              </a:ext>
            </a:extLst>
          </p:cNvPr>
          <p:cNvSpPr txBox="1">
            <a:spLocks/>
          </p:cNvSpPr>
          <p:nvPr/>
        </p:nvSpPr>
        <p:spPr>
          <a:xfrm>
            <a:off x="333215" y="542441"/>
            <a:ext cx="10081647" cy="5656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200" dirty="0">
                <a:latin typeface="Bebas Neue" panose="020B0606020202050201" pitchFamily="34" charset="77"/>
              </a:rPr>
              <a:t>Extension implementation: Routing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14F30031-011B-4ABC-AC3D-F383817B251A}"/>
              </a:ext>
            </a:extLst>
          </p:cNvPr>
          <p:cNvSpPr txBox="1">
            <a:spLocks/>
          </p:cNvSpPr>
          <p:nvPr/>
        </p:nvSpPr>
        <p:spPr>
          <a:xfrm>
            <a:off x="333215" y="1259218"/>
            <a:ext cx="7927382" cy="438991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US" sz="2400" dirty="0">
                <a:latin typeface="IBM Plex Sans"/>
              </a:rPr>
              <a:t>The </a:t>
            </a:r>
            <a:r>
              <a:rPr lang="en-US" sz="2400" dirty="0" err="1">
                <a:latin typeface="IBM Plex Sans"/>
              </a:rPr>
              <a:t>FeederDrtRouting</a:t>
            </a:r>
            <a:r>
              <a:rPr lang="en-US" sz="2400" dirty="0">
                <a:latin typeface="IBM Plex Sans"/>
              </a:rPr>
              <a:t> module operates in the following steps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Relying on the </a:t>
            </a:r>
            <a:r>
              <a:rPr lang="en-US" sz="2000" dirty="0" err="1">
                <a:latin typeface="IBM Plex Sans"/>
              </a:rPr>
              <a:t>AccessEgressStopSelector</a:t>
            </a:r>
            <a:r>
              <a:rPr lang="en-US" sz="2000" dirty="0">
                <a:latin typeface="IBM Plex Sans"/>
              </a:rPr>
              <a:t> to identify up to two stops where the user will switch between DRT and PT</a:t>
            </a:r>
          </a:p>
          <a:p>
            <a:pPr marL="742950" lvl="1" indent="-285750"/>
            <a:r>
              <a:rPr lang="en-US" sz="2000" dirty="0">
                <a:latin typeface="IBM Plex Sans"/>
              </a:rPr>
              <a:t>Building the segments by using the respective DRT and PT routers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7A3B3917-F8CE-4BDA-B9B6-2578480BB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8750" y="167897"/>
            <a:ext cx="3907751" cy="625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028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5AE51377739A429F1245DDF7F270D6" ma:contentTypeVersion="13" ma:contentTypeDescription="Crée un document." ma:contentTypeScope="" ma:versionID="b0512ca42e37f385c4dd651e973e479e">
  <xsd:schema xmlns:xsd="http://www.w3.org/2001/XMLSchema" xmlns:xs="http://www.w3.org/2001/XMLSchema" xmlns:p="http://schemas.microsoft.com/office/2006/metadata/properties" xmlns:ns2="ba34a68b-8a66-42ce-9a7c-306209c8f41b" xmlns:ns3="9b5362e4-f237-4c57-8496-bbe1fbc5577e" targetNamespace="http://schemas.microsoft.com/office/2006/metadata/properties" ma:root="true" ma:fieldsID="deab27e9ce4a160694bf47223841cd0a" ns2:_="" ns3:_="">
    <xsd:import namespace="ba34a68b-8a66-42ce-9a7c-306209c8f41b"/>
    <xsd:import namespace="9b5362e4-f237-4c57-8496-bbe1fbc55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34a68b-8a66-42ce-9a7c-306209c8f4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Balises d’images" ma:readOnly="false" ma:fieldId="{5cf76f15-5ced-4ddc-b409-7134ff3c332f}" ma:taxonomyMulti="true" ma:sspId="898824e0-f4c8-47cd-b80f-d72dedb7243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5362e4-f237-4c57-8496-bbe1fbc5577e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15" nillable="true" ma:displayName="Taxonomy Catch All Column" ma:hidden="true" ma:list="{33e3bc84-73f0-431a-9c28-e20646bab639}" ma:internalName="TaxCatchAll" ma:showField="CatchAllData" ma:web="9b5362e4-f237-4c57-8496-bbe1fbc5577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b5362e4-f237-4c57-8496-bbe1fbc5577e" xsi:nil="true"/>
    <lcf76f155ced4ddcb4097134ff3c332f xmlns="ba34a68b-8a66-42ce-9a7c-306209c8f41b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4B108E31-BC7B-4D96-A0B0-6E1216E61AB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47EA1B-8F66-461E-A371-F48AC15D450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34a68b-8a66-42ce-9a7c-306209c8f41b"/>
    <ds:schemaRef ds:uri="9b5362e4-f237-4c57-8496-bbe1fbc55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3C4647F-9D7A-45CE-8339-A964FB744B7D}">
  <ds:schemaRefs>
    <ds:schemaRef ds:uri="http://purl.org/dc/elements/1.1/"/>
    <ds:schemaRef ds:uri="http://purl.org/dc/terms/"/>
    <ds:schemaRef ds:uri="http://www.w3.org/XML/1998/namespace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d068d695-e300-485b-b584-4b520fb8d805"/>
    <ds:schemaRef ds:uri="73d0dba0-888c-42fd-879b-b30a33bf5b97"/>
    <ds:schemaRef ds:uri="http://schemas.microsoft.com/office/2006/metadata/properties"/>
    <ds:schemaRef ds:uri="9b5362e4-f237-4c57-8496-bbe1fbc5577e"/>
    <ds:schemaRef ds:uri="ba34a68b-8a66-42ce-9a7c-306209c8f41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3822</TotalTime>
  <Words>1545</Words>
  <Application>Microsoft Office PowerPoint</Application>
  <PresentationFormat>Grand écran</PresentationFormat>
  <Paragraphs>209</Paragraphs>
  <Slides>24</Slides>
  <Notes>22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25" baseType="lpstr">
      <vt:lpstr>Office Theme</vt:lpstr>
      <vt:lpstr>MATSim User Meeting 17 June 2024  The Feeder DRT extension: enabling simulation of intermodal mod systems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PhD Update 6 July 2021</dc:title>
  <dc:creator>Tjark GALL</dc:creator>
  <cp:lastModifiedBy>Tarek CHOUAKI</cp:lastModifiedBy>
  <cp:revision>114</cp:revision>
  <dcterms:created xsi:type="dcterms:W3CDTF">2021-07-04T15:38:33Z</dcterms:created>
  <dcterms:modified xsi:type="dcterms:W3CDTF">2024-06-17T06:41:41Z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0x010100235AE51377739A429F1245DDF7F270D6</vt:lpwstr>
  </property>
  <property fmtid="{D5CDD505-2E9C-101B-9397-08002B2CF9AE}" pid="3" name="MediaServiceImageTags">
    <vt:lpwstr/>
  </property>
</Properties>
</file>

<file path=docProps/thumbnail.jpeg>
</file>